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60" r:id="rId3"/>
  </p:sldMasterIdLst>
  <p:sldIdLst>
    <p:sldId id="256" r:id="rId4"/>
    <p:sldId id="259" r:id="rId5"/>
    <p:sldId id="257" r:id="rId6"/>
    <p:sldId id="260" r:id="rId7"/>
    <p:sldId id="261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3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66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9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2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8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1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6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64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5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0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4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6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4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49" r:id="rId4"/>
    <p:sldLayoutId id="2147483650" r:id="rId5"/>
    <p:sldLayoutId id="214748365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5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70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  <p:sldLayoutId id="2147483697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4420" y="182563"/>
            <a:ext cx="5921579" cy="357187"/>
          </a:xfrm>
        </p:spPr>
        <p:txBody>
          <a:bodyPr/>
          <a:lstStyle/>
          <a:p>
            <a:r>
              <a:rPr lang="ru-RU" dirty="0" smtClean="0"/>
              <a:t>МАДОУ «Детский сад № 5 «Планета детства»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Светлана Викторовна </a:t>
            </a:r>
            <a:r>
              <a:rPr lang="ru-RU" dirty="0" smtClean="0"/>
              <a:t>Лепёшкина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Создание системы ранней социализации личности средствами художественно-эстетического развития в условиях ДОО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Выявление эффективных средств и создание оптимальных условий для ранней социализации дошкольников посредством художественно – эстетического развития детей в дошкольной образовательной организации.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Организационно-внедренческий  </a:t>
            </a:r>
            <a:r>
              <a:rPr lang="ru-RU" dirty="0" smtClean="0"/>
              <a:t>/ 2021-2022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Разработать оптимальную модель организации воспитательно-образовательного процесса, направленного на раннюю социализацию при доминировании художественно-эстетического развития.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Разработали </a:t>
            </a:r>
            <a:r>
              <a:rPr lang="ru-RU" dirty="0"/>
              <a:t>4 </a:t>
            </a:r>
            <a:r>
              <a:rPr lang="ru-RU" dirty="0" smtClean="0"/>
              <a:t>дополнительные общеразвивающие образовательные </a:t>
            </a:r>
            <a:r>
              <a:rPr lang="ru-RU" dirty="0"/>
              <a:t>программы, </a:t>
            </a:r>
            <a:r>
              <a:rPr lang="ru-RU" dirty="0" smtClean="0"/>
              <a:t>способствующие </a:t>
            </a:r>
            <a:r>
              <a:rPr lang="ru-RU" dirty="0"/>
              <a:t>социализации. 3 программы художественной направленности: «Поднимем занавес» - социализация средствами театральной деятельности; «Танец и ритмика» всестороннее развитие ребёнка через интеграцию средств речевого, художественного и физического развития; «Бумажный мир» - развитие пространственного и конструктивного мышления при овладении работой с бумагой. И 1 программа физкультурно-спортивной направленности «Игровой стретчинг», в которой интегрированы физическое и художественное развитие.</a:t>
            </a:r>
          </a:p>
          <a:p>
            <a:r>
              <a:rPr lang="ru-RU" dirty="0" smtClean="0"/>
              <a:t>Внесли </a:t>
            </a:r>
            <a:r>
              <a:rPr lang="ru-RU" dirty="0"/>
              <a:t>коррективы  в  ежедневное планирование воспитателей с целью использования в работе средств художественно-эстетического воспитания для социализации детей в процессе реализации образовательной программы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Создаётся конструктор для проектирования занятий (НОД), направленных на социализацию дошкольников (электронный продукт по итогам реализации проекта).</a:t>
            </a:r>
          </a:p>
          <a:p>
            <a:r>
              <a:rPr lang="ru-RU" dirty="0" smtClean="0"/>
              <a:t>Модель организации воспитательно-образовательного процесса при этом </a:t>
            </a:r>
            <a:r>
              <a:rPr lang="ru-RU" dirty="0"/>
              <a:t>«</a:t>
            </a:r>
            <a:r>
              <a:rPr lang="ru-RU" dirty="0" smtClean="0"/>
              <a:t>сборная</a:t>
            </a:r>
            <a:r>
              <a:rPr lang="ru-RU" dirty="0" smtClean="0"/>
              <a:t>», в которую на основе комплексно-тематической </a:t>
            </a:r>
            <a:r>
              <a:rPr lang="ru-RU" dirty="0"/>
              <a:t>модели включено </a:t>
            </a:r>
            <a:r>
              <a:rPr lang="ru-RU" dirty="0" smtClean="0"/>
              <a:t>всё </a:t>
            </a:r>
            <a:r>
              <a:rPr lang="ru-RU" dirty="0"/>
              <a:t>лучшее от учебной </a:t>
            </a:r>
            <a:r>
              <a:rPr lang="ru-RU" dirty="0" smtClean="0"/>
              <a:t>и предметно-средовой моделей.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3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Организационно-внедренческий  / </a:t>
            </a:r>
            <a:r>
              <a:rPr lang="ru-RU" dirty="0" smtClean="0"/>
              <a:t>2021-2022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Реализовать механизм управления системой взаимодействия с социальными партнерами, созданный на предыдущем этапе.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Организационный механизм управления проектом и, в том числе, системой взаимодействия с социальными партнёрами построен на гибком сочетании принципов централизации и децентрализации</a:t>
            </a:r>
            <a:r>
              <a:rPr lang="ru-RU" dirty="0" smtClean="0"/>
              <a:t>. Заключены договоры: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smtClean="0"/>
              <a:t>Детской </a:t>
            </a:r>
            <a:r>
              <a:rPr lang="ru-RU" dirty="0"/>
              <a:t>библиотекой </a:t>
            </a:r>
            <a:r>
              <a:rPr lang="ru-RU" dirty="0" smtClean="0"/>
              <a:t>муниципального бюджетного учреждения </a:t>
            </a:r>
            <a:r>
              <a:rPr lang="ru-RU" dirty="0"/>
              <a:t>«Гурьевская централизованная библиотечная система</a:t>
            </a:r>
            <a:r>
              <a:rPr lang="ru-RU" dirty="0" smtClean="0"/>
              <a:t>» 2021г;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 Кемеровским государственным институтом культуры 2020 г.;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 Домом детского творчества 2022 г.</a:t>
            </a:r>
          </a:p>
          <a:p>
            <a:r>
              <a:rPr lang="ru-RU" dirty="0" smtClean="0"/>
              <a:t>Реализуются </a:t>
            </a:r>
            <a:r>
              <a:rPr lang="ru-RU" dirty="0"/>
              <a:t>планы совместной работы по ранней социализации, художественно-эстетическому развитию</a:t>
            </a:r>
            <a:r>
              <a:rPr lang="ru-RU" dirty="0" smtClean="0"/>
              <a:t>. Периодически участниками анализируется собственная деятельность на заседаниях координационного совета </a:t>
            </a:r>
            <a:r>
              <a:rPr lang="ru-RU" dirty="0" smtClean="0"/>
              <a:t>проекта с целью определения результативности.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4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Организационно-внедренческий  / 2021-2022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Развивать </a:t>
            </a:r>
            <a:r>
              <a:rPr lang="ru-RU" dirty="0"/>
              <a:t>РППС в соответствии с задачами проекта.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Включились в грантовый конкурс «ЕВРАЗ: горд друзей – город идей», получили	 200 000 рублей для пополнения РППС (световое оборудование для музыкального зала).</a:t>
            </a:r>
          </a:p>
          <a:p>
            <a:r>
              <a:rPr lang="ru-RU" dirty="0" smtClean="0"/>
              <a:t>Приняли участие во </a:t>
            </a:r>
            <a:r>
              <a:rPr lang="en-US" dirty="0" smtClean="0"/>
              <a:t>II</a:t>
            </a:r>
            <a:r>
              <a:rPr lang="ru-RU" dirty="0" smtClean="0"/>
              <a:t> Всероссийском открытом инклюзивном фестивале в Сочи  «Сотворчество талантов. Этнокультурное многообразие», стали дипломантами.</a:t>
            </a:r>
          </a:p>
          <a:p>
            <a:r>
              <a:rPr lang="ru-RU" dirty="0" smtClean="0"/>
              <a:t>Ежемесячные экскурсии в детскую библиотеку расширяют предметно-пространственную среду.</a:t>
            </a:r>
          </a:p>
          <a:p>
            <a:r>
              <a:rPr lang="ru-RU" dirty="0" smtClean="0"/>
              <a:t>В ходе решения задачи поняли, что для достижения цели проекта имеющаяся материальная часть среды может быть достаточной. Необходимо </a:t>
            </a:r>
            <a:r>
              <a:rPr lang="ru-RU" dirty="0"/>
              <a:t>предусматривать методологическую часть </a:t>
            </a:r>
            <a:r>
              <a:rPr lang="ru-RU" dirty="0" smtClean="0"/>
              <a:t>РППС: удержание важных содержательных понятий всеми участниками проекта, </a:t>
            </a:r>
            <a:r>
              <a:rPr lang="ru-RU" dirty="0"/>
              <a:t>	</a:t>
            </a:r>
            <a:r>
              <a:rPr lang="ru-RU" dirty="0" smtClean="0"/>
              <a:t>осмысление и координация педагогических усилий </a:t>
            </a:r>
            <a:r>
              <a:rPr lang="ru-RU" dirty="0"/>
              <a:t>воспитывающих взрослых, </a:t>
            </a:r>
            <a:r>
              <a:rPr lang="ru-RU" dirty="0" smtClean="0"/>
              <a:t>организация активной </a:t>
            </a:r>
            <a:r>
              <a:rPr lang="ru-RU" dirty="0"/>
              <a:t>деятельность самих воспитанников.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7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Организационно-внедренческий  / 2021-2022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Организовать мониторинг деятельности по </a:t>
            </a:r>
            <a:r>
              <a:rPr lang="ru-RU" dirty="0" smtClean="0"/>
              <a:t>реализации задач проекта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Мониторинг проводим ежеквартально.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/>
              <a:t>Оценка уровня </a:t>
            </a:r>
            <a:r>
              <a:rPr lang="ru-RU" sz="2200" dirty="0" smtClean="0"/>
              <a:t>готовности педагогов к работе над созданием системы  </a:t>
            </a:r>
            <a:r>
              <a:rPr lang="ru-RU" sz="2200" dirty="0"/>
              <a:t>(Тест В.Ф. </a:t>
            </a:r>
            <a:r>
              <a:rPr lang="ru-RU" sz="2200" dirty="0" err="1" smtClean="0"/>
              <a:t>Ряховского</a:t>
            </a:r>
            <a:r>
              <a:rPr lang="ru-RU" sz="2200" dirty="0" smtClean="0"/>
              <a:t>: Полная готовность – 51%; средняя – 47%; низкая – 2%)</a:t>
            </a:r>
            <a:r>
              <a:rPr lang="ru-RU" sz="2200" dirty="0" smtClean="0"/>
              <a:t>;</a:t>
            </a: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Удовлетворённость родителей качеством образования в условиях реализации </a:t>
            </a:r>
            <a:r>
              <a:rPr lang="ru-RU" sz="2200" dirty="0" smtClean="0"/>
              <a:t>проекта (опрос на сайте ДОУ: 98.8%)</a:t>
            </a: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Качество процесса ранней социализации изучали по освоению детьми образовательной области </a:t>
            </a:r>
            <a:r>
              <a:rPr lang="ru-RU" sz="2200" dirty="0"/>
              <a:t>ООП ДОУ «</a:t>
            </a:r>
            <a:r>
              <a:rPr lang="ru-RU" sz="2200" dirty="0" smtClean="0"/>
              <a:t>Социально-коммуникативное развитие</a:t>
            </a:r>
            <a:r>
              <a:rPr lang="ru-RU" sz="2200" dirty="0" smtClean="0"/>
              <a:t>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56598"/>
              </p:ext>
            </p:extLst>
          </p:nvPr>
        </p:nvGraphicFramePr>
        <p:xfrm>
          <a:off x="4928623" y="6172200"/>
          <a:ext cx="3594735" cy="68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080">
                  <a:extLst>
                    <a:ext uri="{9D8B030D-6E8A-4147-A177-3AD203B41FA5}">
                      <a16:colId xmlns:a16="http://schemas.microsoft.com/office/drawing/2014/main" val="1951815834"/>
                    </a:ext>
                  </a:extLst>
                </a:gridCol>
                <a:gridCol w="513715">
                  <a:extLst>
                    <a:ext uri="{9D8B030D-6E8A-4147-A177-3AD203B41FA5}">
                      <a16:colId xmlns:a16="http://schemas.microsoft.com/office/drawing/2014/main" val="1832247985"/>
                    </a:ext>
                  </a:extLst>
                </a:gridCol>
                <a:gridCol w="513715">
                  <a:extLst>
                    <a:ext uri="{9D8B030D-6E8A-4147-A177-3AD203B41FA5}">
                      <a16:colId xmlns:a16="http://schemas.microsoft.com/office/drawing/2014/main" val="297327884"/>
                    </a:ext>
                  </a:extLst>
                </a:gridCol>
                <a:gridCol w="513715">
                  <a:extLst>
                    <a:ext uri="{9D8B030D-6E8A-4147-A177-3AD203B41FA5}">
                      <a16:colId xmlns:a16="http://schemas.microsoft.com/office/drawing/2014/main" val="2232918382"/>
                    </a:ext>
                  </a:extLst>
                </a:gridCol>
                <a:gridCol w="513715">
                  <a:extLst>
                    <a:ext uri="{9D8B030D-6E8A-4147-A177-3AD203B41FA5}">
                      <a16:colId xmlns:a16="http://schemas.microsoft.com/office/drawing/2014/main" val="2011893644"/>
                    </a:ext>
                  </a:extLst>
                </a:gridCol>
                <a:gridCol w="513715">
                  <a:extLst>
                    <a:ext uri="{9D8B030D-6E8A-4147-A177-3AD203B41FA5}">
                      <a16:colId xmlns:a16="http://schemas.microsoft.com/office/drawing/2014/main" val="2232024161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33340607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Высокий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97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411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139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52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2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Организационно-внедренческий  / 2021-2022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1. Проанализировать, с </a:t>
            </a:r>
            <a:r>
              <a:rPr lang="ru-RU" dirty="0"/>
              <a:t>чем связан резкий рост качества освоения образовательной области «Социально-коммуникативное развитие» в 2021 г. и снижение качества в 2022 </a:t>
            </a:r>
            <a:r>
              <a:rPr lang="ru-RU" dirty="0" smtClean="0"/>
              <a:t>г. В течение 2022-2023  уч. г. выявить, каким образом применяемые педагогами методы, приёмы, формы работы влияют на </a:t>
            </a:r>
            <a:r>
              <a:rPr lang="ru-RU" dirty="0"/>
              <a:t>качество освоения образовательной области «Социально-коммуникативное развитие» </a:t>
            </a:r>
            <a:endParaRPr lang="ru-RU" dirty="0" smtClean="0"/>
          </a:p>
          <a:p>
            <a:r>
              <a:rPr lang="ru-RU" dirty="0" smtClean="0"/>
              <a:t>2. Изучать </a:t>
            </a:r>
            <a:r>
              <a:rPr lang="ru-RU" dirty="0"/>
              <a:t>опыт </a:t>
            </a:r>
            <a:r>
              <a:rPr lang="ru-RU" dirty="0" smtClean="0"/>
              <a:t>создания Конструктора НОД, способствующей формированию позитивной социализации дошкольников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сравнительном анализе результатов диагностики сформированности социально-коммуникативных умений детей за три </a:t>
            </a:r>
            <a:r>
              <a:rPr lang="ru-RU" dirty="0" smtClean="0"/>
              <a:t>года обнаружился нестабильный рост формируемых социально-коммуникативных компетенций дошкольников.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Нет опыта в создании электронного продукта по результатам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8380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е - крас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 - красны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расно - Сини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546</Words>
  <Application>Microsoft Office PowerPoint</Application>
  <PresentationFormat>Широкоэкранный</PresentationFormat>
  <Paragraphs>59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Сине - красный</vt:lpstr>
      <vt:lpstr>Сине - красный (светлый)</vt:lpstr>
      <vt:lpstr>Красно - Синий (Светлый)</vt:lpstr>
      <vt:lpstr>Презентация PowerPoint</vt:lpstr>
      <vt:lpstr>Организационно-внедренческий  / 2021-2022</vt:lpstr>
      <vt:lpstr>Организационно-внедренческий  / 2021-2022</vt:lpstr>
      <vt:lpstr>Организационно-внедренческий  / 2021-2022</vt:lpstr>
      <vt:lpstr>Организационно-внедренческий  / 2021-2022</vt:lpstr>
      <vt:lpstr>Организационно-внедренческий  / 2021-2022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Попов</dc:creator>
  <cp:lastModifiedBy>Ольга Владимировна</cp:lastModifiedBy>
  <cp:revision>37</cp:revision>
  <dcterms:created xsi:type="dcterms:W3CDTF">2020-11-16T02:28:04Z</dcterms:created>
  <dcterms:modified xsi:type="dcterms:W3CDTF">2023-02-07T03:51:16Z</dcterms:modified>
</cp:coreProperties>
</file>