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6" r:id="rId5"/>
    <p:sldId id="258" r:id="rId6"/>
    <p:sldId id="267" r:id="rId7"/>
    <p:sldId id="259" r:id="rId8"/>
    <p:sldId id="261" r:id="rId9"/>
    <p:sldId id="265" r:id="rId10"/>
    <p:sldId id="264" r:id="rId11"/>
    <p:sldId id="263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BA87C-33CD-49CE-B287-63E0B8637C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CE8BE7-DB73-4E96-92E2-C7C00588313F}">
      <dgm:prSet phldrT="[Текст]"/>
      <dgm:spPr/>
      <dgm:t>
        <a:bodyPr/>
        <a:lstStyle/>
        <a:p>
          <a:r>
            <a:rPr lang="ru-RU" dirty="0" smtClean="0"/>
            <a:t>Цель из программы</a:t>
          </a:r>
          <a:endParaRPr lang="ru-RU" dirty="0"/>
        </a:p>
      </dgm:t>
    </dgm:pt>
    <dgm:pt modelId="{AF7DA89E-1076-48EA-804F-0D93352AF6F9}" type="parTrans" cxnId="{B480E717-A5F1-495F-B40C-4F46C524AFBB}">
      <dgm:prSet/>
      <dgm:spPr/>
      <dgm:t>
        <a:bodyPr/>
        <a:lstStyle/>
        <a:p>
          <a:endParaRPr lang="ru-RU"/>
        </a:p>
      </dgm:t>
    </dgm:pt>
    <dgm:pt modelId="{48C5C806-AA86-4C14-93AD-D4D7ACDF13CE}" type="sibTrans" cxnId="{B480E717-A5F1-495F-B40C-4F46C524AFBB}">
      <dgm:prSet/>
      <dgm:spPr/>
      <dgm:t>
        <a:bodyPr/>
        <a:lstStyle/>
        <a:p>
          <a:endParaRPr lang="ru-RU"/>
        </a:p>
      </dgm:t>
    </dgm:pt>
    <dgm:pt modelId="{73BF13DA-2B2F-4F3E-8A17-A4938B317DAA}">
      <dgm:prSet phldrT="[Текст]"/>
      <dgm:spPr/>
      <dgm:t>
        <a:bodyPr/>
        <a:lstStyle/>
        <a:p>
          <a:r>
            <a:rPr lang="ru-RU" dirty="0" smtClean="0"/>
            <a:t>Задачи триедины:</a:t>
          </a:r>
          <a:endParaRPr lang="ru-RU" dirty="0"/>
        </a:p>
      </dgm:t>
    </dgm:pt>
    <dgm:pt modelId="{9846CEC9-3801-4783-83F6-CFC74D67C659}" type="parTrans" cxnId="{077031B3-6446-458F-B090-EA639F2C83AE}">
      <dgm:prSet/>
      <dgm:spPr/>
      <dgm:t>
        <a:bodyPr/>
        <a:lstStyle/>
        <a:p>
          <a:endParaRPr lang="ru-RU"/>
        </a:p>
      </dgm:t>
    </dgm:pt>
    <dgm:pt modelId="{8B3B0A29-8088-40AF-B53A-8057F4E54375}" type="sibTrans" cxnId="{077031B3-6446-458F-B090-EA639F2C83AE}">
      <dgm:prSet/>
      <dgm:spPr/>
      <dgm:t>
        <a:bodyPr/>
        <a:lstStyle/>
        <a:p>
          <a:endParaRPr lang="ru-RU"/>
        </a:p>
      </dgm:t>
    </dgm:pt>
    <dgm:pt modelId="{67D346EC-5A3C-4B55-AE29-60A8ECF12621}">
      <dgm:prSet phldrT="[Текст]"/>
      <dgm:spPr/>
      <dgm:t>
        <a:bodyPr/>
        <a:lstStyle/>
        <a:p>
          <a:r>
            <a:rPr lang="ru-RU" dirty="0" smtClean="0"/>
            <a:t>Воспитательные</a:t>
          </a:r>
          <a:endParaRPr lang="ru-RU" dirty="0"/>
        </a:p>
      </dgm:t>
    </dgm:pt>
    <dgm:pt modelId="{50082B60-570D-4D3E-B26B-D085E6116EE8}" type="parTrans" cxnId="{A880DC78-BE5B-42A9-855B-D91D00E74A97}">
      <dgm:prSet/>
      <dgm:spPr/>
      <dgm:t>
        <a:bodyPr/>
        <a:lstStyle/>
        <a:p>
          <a:endParaRPr lang="ru-RU"/>
        </a:p>
      </dgm:t>
    </dgm:pt>
    <dgm:pt modelId="{A42B49E5-DC47-4DD6-80AD-A19E21AB208B}" type="sibTrans" cxnId="{A880DC78-BE5B-42A9-855B-D91D00E74A97}">
      <dgm:prSet/>
      <dgm:spPr/>
      <dgm:t>
        <a:bodyPr/>
        <a:lstStyle/>
        <a:p>
          <a:endParaRPr lang="ru-RU"/>
        </a:p>
      </dgm:t>
    </dgm:pt>
    <dgm:pt modelId="{9B16C427-55B7-4025-A094-D6AC7B6ACA6D}">
      <dgm:prSet phldrT="[Текст]"/>
      <dgm:spPr/>
      <dgm:t>
        <a:bodyPr/>
        <a:lstStyle/>
        <a:p>
          <a:pPr algn="ctr"/>
          <a:r>
            <a:rPr lang="ru-RU" dirty="0" smtClean="0"/>
            <a:t>    Обучающие	</a:t>
          </a:r>
          <a:endParaRPr lang="ru-RU" dirty="0"/>
        </a:p>
      </dgm:t>
    </dgm:pt>
    <dgm:pt modelId="{5CF2F58C-263F-4405-A9DC-ADC6722C6662}" type="parTrans" cxnId="{CA42EB33-65C4-4487-B0A4-8A9FC2E20183}">
      <dgm:prSet/>
      <dgm:spPr/>
      <dgm:t>
        <a:bodyPr/>
        <a:lstStyle/>
        <a:p>
          <a:endParaRPr lang="ru-RU"/>
        </a:p>
      </dgm:t>
    </dgm:pt>
    <dgm:pt modelId="{C903C1E1-D367-40F0-8528-B9ED6C7097F5}" type="sibTrans" cxnId="{CA42EB33-65C4-4487-B0A4-8A9FC2E20183}">
      <dgm:prSet/>
      <dgm:spPr/>
      <dgm:t>
        <a:bodyPr/>
        <a:lstStyle/>
        <a:p>
          <a:endParaRPr lang="ru-RU"/>
        </a:p>
      </dgm:t>
    </dgm:pt>
    <dgm:pt modelId="{340F73E0-C793-4612-9E2A-D022A8885D2C}">
      <dgm:prSet phldrT="[Текст]"/>
      <dgm:spPr/>
      <dgm:t>
        <a:bodyPr/>
        <a:lstStyle/>
        <a:p>
          <a:r>
            <a:rPr lang="ru-RU" dirty="0" smtClean="0"/>
            <a:t>Развивающие </a:t>
          </a:r>
          <a:endParaRPr lang="ru-RU" dirty="0"/>
        </a:p>
      </dgm:t>
    </dgm:pt>
    <dgm:pt modelId="{1F444A8A-2DB0-4517-ACDA-F0C1724DAAB2}" type="parTrans" cxnId="{65EDF135-6779-4E3B-9ECD-74AF6DB07443}">
      <dgm:prSet/>
      <dgm:spPr/>
      <dgm:t>
        <a:bodyPr/>
        <a:lstStyle/>
        <a:p>
          <a:endParaRPr lang="ru-RU"/>
        </a:p>
      </dgm:t>
    </dgm:pt>
    <dgm:pt modelId="{45CEEA95-BDE1-4695-8508-46890B10C122}" type="sibTrans" cxnId="{65EDF135-6779-4E3B-9ECD-74AF6DB07443}">
      <dgm:prSet/>
      <dgm:spPr/>
      <dgm:t>
        <a:bodyPr/>
        <a:lstStyle/>
        <a:p>
          <a:endParaRPr lang="ru-RU"/>
        </a:p>
      </dgm:t>
    </dgm:pt>
    <dgm:pt modelId="{1295834C-8797-4B7A-9708-3A6E89F9538E}" type="pres">
      <dgm:prSet presAssocID="{656BA87C-33CD-49CE-B287-63E0B8637C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6B72F-3174-455C-807E-7477BE638996}" type="pres">
      <dgm:prSet presAssocID="{6CCE8BE7-DB73-4E96-92E2-C7C0058831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56E2B-A795-47CF-9A93-4EBFBFAAD4AF}" type="pres">
      <dgm:prSet presAssocID="{48C5C806-AA86-4C14-93AD-D4D7ACDF13CE}" presName="sibTrans" presStyleCnt="0"/>
      <dgm:spPr/>
    </dgm:pt>
    <dgm:pt modelId="{98BCF44E-A4B9-429C-BF4C-1F7ADA748AB9}" type="pres">
      <dgm:prSet presAssocID="{73BF13DA-2B2F-4F3E-8A17-A4938B317D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1F5F8-4974-4EC0-B49D-B0A0C0958947}" type="pres">
      <dgm:prSet presAssocID="{8B3B0A29-8088-40AF-B53A-8057F4E54375}" presName="sibTrans" presStyleCnt="0"/>
      <dgm:spPr/>
    </dgm:pt>
    <dgm:pt modelId="{4AAF8442-7626-4F8B-95B5-E940D7C4512A}" type="pres">
      <dgm:prSet presAssocID="{67D346EC-5A3C-4B55-AE29-60A8ECF126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56E17-164F-4926-ADE5-6F271E48E2AB}" type="pres">
      <dgm:prSet presAssocID="{A42B49E5-DC47-4DD6-80AD-A19E21AB208B}" presName="sibTrans" presStyleCnt="0"/>
      <dgm:spPr/>
    </dgm:pt>
    <dgm:pt modelId="{22FECA32-D4C8-485C-A3D3-DCDE3A09169C}" type="pres">
      <dgm:prSet presAssocID="{9B16C427-55B7-4025-A094-D6AC7B6ACA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9D074-1AF3-469E-AEAB-73180FBD9F3A}" type="pres">
      <dgm:prSet presAssocID="{C903C1E1-D367-40F0-8528-B9ED6C7097F5}" presName="sibTrans" presStyleCnt="0"/>
      <dgm:spPr/>
    </dgm:pt>
    <dgm:pt modelId="{E9815A7D-C909-4B75-826D-252D42E17E53}" type="pres">
      <dgm:prSet presAssocID="{340F73E0-C793-4612-9E2A-D022A8885D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2A332-9651-466E-BC06-516C63400BB3}" type="presOf" srcId="{6CCE8BE7-DB73-4E96-92E2-C7C00588313F}" destId="{02E6B72F-3174-455C-807E-7477BE638996}" srcOrd="0" destOrd="0" presId="urn:microsoft.com/office/officeart/2005/8/layout/default"/>
    <dgm:cxn modelId="{C69C68CA-9C60-4C8F-AF31-3822B446DCE1}" type="presOf" srcId="{656BA87C-33CD-49CE-B287-63E0B8637CA6}" destId="{1295834C-8797-4B7A-9708-3A6E89F9538E}" srcOrd="0" destOrd="0" presId="urn:microsoft.com/office/officeart/2005/8/layout/default"/>
    <dgm:cxn modelId="{077031B3-6446-458F-B090-EA639F2C83AE}" srcId="{656BA87C-33CD-49CE-B287-63E0B8637CA6}" destId="{73BF13DA-2B2F-4F3E-8A17-A4938B317DAA}" srcOrd="1" destOrd="0" parTransId="{9846CEC9-3801-4783-83F6-CFC74D67C659}" sibTransId="{8B3B0A29-8088-40AF-B53A-8057F4E54375}"/>
    <dgm:cxn modelId="{AA6D3316-862D-4850-BDC8-5F7EEA72D461}" type="presOf" srcId="{9B16C427-55B7-4025-A094-D6AC7B6ACA6D}" destId="{22FECA32-D4C8-485C-A3D3-DCDE3A09169C}" srcOrd="0" destOrd="0" presId="urn:microsoft.com/office/officeart/2005/8/layout/default"/>
    <dgm:cxn modelId="{65EDF135-6779-4E3B-9ECD-74AF6DB07443}" srcId="{656BA87C-33CD-49CE-B287-63E0B8637CA6}" destId="{340F73E0-C793-4612-9E2A-D022A8885D2C}" srcOrd="4" destOrd="0" parTransId="{1F444A8A-2DB0-4517-ACDA-F0C1724DAAB2}" sibTransId="{45CEEA95-BDE1-4695-8508-46890B10C122}"/>
    <dgm:cxn modelId="{A880DC78-BE5B-42A9-855B-D91D00E74A97}" srcId="{656BA87C-33CD-49CE-B287-63E0B8637CA6}" destId="{67D346EC-5A3C-4B55-AE29-60A8ECF12621}" srcOrd="2" destOrd="0" parTransId="{50082B60-570D-4D3E-B26B-D085E6116EE8}" sibTransId="{A42B49E5-DC47-4DD6-80AD-A19E21AB208B}"/>
    <dgm:cxn modelId="{1EF6A578-31C1-4732-A4F6-58E4F845DFB2}" type="presOf" srcId="{67D346EC-5A3C-4B55-AE29-60A8ECF12621}" destId="{4AAF8442-7626-4F8B-95B5-E940D7C4512A}" srcOrd="0" destOrd="0" presId="urn:microsoft.com/office/officeart/2005/8/layout/default"/>
    <dgm:cxn modelId="{B480E717-A5F1-495F-B40C-4F46C524AFBB}" srcId="{656BA87C-33CD-49CE-B287-63E0B8637CA6}" destId="{6CCE8BE7-DB73-4E96-92E2-C7C00588313F}" srcOrd="0" destOrd="0" parTransId="{AF7DA89E-1076-48EA-804F-0D93352AF6F9}" sibTransId="{48C5C806-AA86-4C14-93AD-D4D7ACDF13CE}"/>
    <dgm:cxn modelId="{CA42EB33-65C4-4487-B0A4-8A9FC2E20183}" srcId="{656BA87C-33CD-49CE-B287-63E0B8637CA6}" destId="{9B16C427-55B7-4025-A094-D6AC7B6ACA6D}" srcOrd="3" destOrd="0" parTransId="{5CF2F58C-263F-4405-A9DC-ADC6722C6662}" sibTransId="{C903C1E1-D367-40F0-8528-B9ED6C7097F5}"/>
    <dgm:cxn modelId="{0AC2F943-022D-451F-B1D5-74036B1FF728}" type="presOf" srcId="{340F73E0-C793-4612-9E2A-D022A8885D2C}" destId="{E9815A7D-C909-4B75-826D-252D42E17E53}" srcOrd="0" destOrd="0" presId="urn:microsoft.com/office/officeart/2005/8/layout/default"/>
    <dgm:cxn modelId="{5717ADBD-6295-4981-9F7F-E9CCAD3A27FD}" type="presOf" srcId="{73BF13DA-2B2F-4F3E-8A17-A4938B317DAA}" destId="{98BCF44E-A4B9-429C-BF4C-1F7ADA748AB9}" srcOrd="0" destOrd="0" presId="urn:microsoft.com/office/officeart/2005/8/layout/default"/>
    <dgm:cxn modelId="{83914A56-DC81-4D1D-A3C9-178852E8B44D}" type="presParOf" srcId="{1295834C-8797-4B7A-9708-3A6E89F9538E}" destId="{02E6B72F-3174-455C-807E-7477BE638996}" srcOrd="0" destOrd="0" presId="urn:microsoft.com/office/officeart/2005/8/layout/default"/>
    <dgm:cxn modelId="{8750825A-BF05-4372-BE10-12C0A347651B}" type="presParOf" srcId="{1295834C-8797-4B7A-9708-3A6E89F9538E}" destId="{11056E2B-A795-47CF-9A93-4EBFBFAAD4AF}" srcOrd="1" destOrd="0" presId="urn:microsoft.com/office/officeart/2005/8/layout/default"/>
    <dgm:cxn modelId="{512A91BD-6A36-47E6-9266-3F074E7C34BD}" type="presParOf" srcId="{1295834C-8797-4B7A-9708-3A6E89F9538E}" destId="{98BCF44E-A4B9-429C-BF4C-1F7ADA748AB9}" srcOrd="2" destOrd="0" presId="urn:microsoft.com/office/officeart/2005/8/layout/default"/>
    <dgm:cxn modelId="{8F8C8156-8603-4304-AB97-13E1D29ED413}" type="presParOf" srcId="{1295834C-8797-4B7A-9708-3A6E89F9538E}" destId="{2691F5F8-4974-4EC0-B49D-B0A0C0958947}" srcOrd="3" destOrd="0" presId="urn:microsoft.com/office/officeart/2005/8/layout/default"/>
    <dgm:cxn modelId="{7C481248-73C4-46A3-8614-58C4C4D1B876}" type="presParOf" srcId="{1295834C-8797-4B7A-9708-3A6E89F9538E}" destId="{4AAF8442-7626-4F8B-95B5-E940D7C4512A}" srcOrd="4" destOrd="0" presId="urn:microsoft.com/office/officeart/2005/8/layout/default"/>
    <dgm:cxn modelId="{4479300B-0148-4A0D-8092-16BF9B52F82E}" type="presParOf" srcId="{1295834C-8797-4B7A-9708-3A6E89F9538E}" destId="{4F056E17-164F-4926-ADE5-6F271E48E2AB}" srcOrd="5" destOrd="0" presId="urn:microsoft.com/office/officeart/2005/8/layout/default"/>
    <dgm:cxn modelId="{803C14A1-FB24-4474-A2B4-F617DE3498BF}" type="presParOf" srcId="{1295834C-8797-4B7A-9708-3A6E89F9538E}" destId="{22FECA32-D4C8-485C-A3D3-DCDE3A09169C}" srcOrd="6" destOrd="0" presId="urn:microsoft.com/office/officeart/2005/8/layout/default"/>
    <dgm:cxn modelId="{C44CD13F-3E6E-470B-9C79-BB871C2A5C53}" type="presParOf" srcId="{1295834C-8797-4B7A-9708-3A6E89F9538E}" destId="{BD79D074-1AF3-469E-AEAB-73180FBD9F3A}" srcOrd="7" destOrd="0" presId="urn:microsoft.com/office/officeart/2005/8/layout/default"/>
    <dgm:cxn modelId="{4F92B8A6-75F0-414A-8E61-2BDC10BB3331}" type="presParOf" srcId="{1295834C-8797-4B7A-9708-3A6E89F9538E}" destId="{E9815A7D-C909-4B75-826D-252D42E17E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6B72F-3174-455C-807E-7477BE638996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 из программы</a:t>
          </a:r>
          <a:endParaRPr lang="ru-RU" sz="3200" kern="1200" dirty="0"/>
        </a:p>
      </dsp:txBody>
      <dsp:txXfrm>
        <a:off x="78581" y="173"/>
        <a:ext cx="3094136" cy="1856482"/>
      </dsp:txXfrm>
    </dsp:sp>
    <dsp:sp modelId="{98BCF44E-A4B9-429C-BF4C-1F7ADA748AB9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Задачи триедины:</a:t>
          </a:r>
          <a:endParaRPr lang="ru-RU" sz="3200" kern="1200" dirty="0"/>
        </a:p>
      </dsp:txBody>
      <dsp:txXfrm>
        <a:off x="3482131" y="173"/>
        <a:ext cx="3094136" cy="1856482"/>
      </dsp:txXfrm>
    </dsp:sp>
    <dsp:sp modelId="{4AAF8442-7626-4F8B-95B5-E940D7C4512A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Воспитательные</a:t>
          </a:r>
          <a:endParaRPr lang="ru-RU" sz="3200" kern="1200" dirty="0"/>
        </a:p>
      </dsp:txBody>
      <dsp:txXfrm>
        <a:off x="6885682" y="173"/>
        <a:ext cx="3094136" cy="1856482"/>
      </dsp:txXfrm>
    </dsp:sp>
    <dsp:sp modelId="{22FECA32-D4C8-485C-A3D3-DCDE3A09169C}">
      <dsp:nvSpPr>
        <dsp:cNvPr id="0" name=""/>
        <dsp:cNvSpPr/>
      </dsp:nvSpPr>
      <dsp:spPr>
        <a:xfrm>
          <a:off x="1780356" y="216606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 Обучающие	</a:t>
          </a:r>
          <a:endParaRPr lang="ru-RU" sz="3200" kern="1200" dirty="0"/>
        </a:p>
      </dsp:txBody>
      <dsp:txXfrm>
        <a:off x="1780356" y="2166069"/>
        <a:ext cx="3094136" cy="1856482"/>
      </dsp:txXfrm>
    </dsp:sp>
    <dsp:sp modelId="{E9815A7D-C909-4B75-826D-252D42E17E53}">
      <dsp:nvSpPr>
        <dsp:cNvPr id="0" name=""/>
        <dsp:cNvSpPr/>
      </dsp:nvSpPr>
      <dsp:spPr>
        <a:xfrm>
          <a:off x="5183906" y="2166069"/>
          <a:ext cx="3094136" cy="1856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Развивающие </a:t>
          </a:r>
          <a:endParaRPr lang="ru-RU" sz="3200" kern="1200" dirty="0"/>
        </a:p>
      </dsp:txBody>
      <dsp:txXfrm>
        <a:off x="5183906" y="2166069"/>
        <a:ext cx="3094136" cy="185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4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6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8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6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A92E11-C9AD-4296-A8CB-763E73F7188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08CBC3-7EF9-4171-BC09-C02AEB48392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8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6" name="Заголовок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 txBox="1">
            <a:spLocks/>
          </p:cNvSpPr>
          <p:nvPr/>
        </p:nvSpPr>
        <p:spPr>
          <a:xfrm>
            <a:off x="4450438" y="92547"/>
            <a:ext cx="6592824" cy="35094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Оформление методической разработки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6502" y="442991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Консультация </a:t>
            </a:r>
          </a:p>
          <a:p>
            <a:pPr algn="r"/>
            <a:r>
              <a:rPr lang="ru-RU" dirty="0" smtClean="0"/>
              <a:t>зам. заведующего </a:t>
            </a:r>
          </a:p>
          <a:p>
            <a:pPr algn="r"/>
            <a:r>
              <a:rPr lang="ru-RU" dirty="0" smtClean="0"/>
              <a:t>МАДОУ «Детский сад № 5 «Планета детства»</a:t>
            </a:r>
          </a:p>
          <a:p>
            <a:pPr algn="r"/>
            <a:r>
              <a:rPr lang="ru-RU" dirty="0" smtClean="0"/>
              <a:t>Троеглазова О.В</a:t>
            </a:r>
            <a:r>
              <a:rPr lang="ru-RU" dirty="0" smtClean="0"/>
              <a:t>.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2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Содержательная </a:t>
            </a:r>
            <a:br>
              <a:rPr lang="ru-RU" dirty="0" smtClean="0"/>
            </a:br>
            <a:r>
              <a:rPr lang="ru-RU" dirty="0" smtClean="0"/>
              <a:t>часть конспекта ООД/НОД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Многие педагоги успешно применяют приёмы мотивации детей к деятельности; практически все готовят наглядный и раздаточный материал; умеют удерживать внимание ребёнка на протяжении всего занятия. НО…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Многие конспекты ООД </a:t>
            </a:r>
            <a:r>
              <a:rPr lang="ru-RU" dirty="0"/>
              <a:t> </a:t>
            </a:r>
            <a:r>
              <a:rPr lang="ru-RU" dirty="0" smtClean="0"/>
              <a:t>ограничиваются информативностью,                                                                                              в </a:t>
            </a:r>
            <a:r>
              <a:rPr lang="ru-RU" dirty="0"/>
              <a:t>них не решаются, не выдвигаются проблемы.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На занятиях не присутствует </a:t>
            </a:r>
            <a:r>
              <a:rPr lang="ru-RU" dirty="0"/>
              <a:t>вопрос </a:t>
            </a:r>
            <a:r>
              <a:rPr lang="ru-RU" dirty="0" smtClean="0"/>
              <a:t>проблемного характера «Почему?», «Как </a:t>
            </a:r>
            <a:r>
              <a:rPr lang="ru-RU" dirty="0"/>
              <a:t>ты </a:t>
            </a:r>
            <a:r>
              <a:rPr lang="ru-RU" dirty="0" smtClean="0"/>
              <a:t>думаешь?», «Как </a:t>
            </a:r>
            <a:r>
              <a:rPr lang="ru-RU" dirty="0"/>
              <a:t>можно </a:t>
            </a:r>
            <a:r>
              <a:rPr lang="ru-RU" dirty="0" smtClean="0"/>
              <a:t>доказать….?», «Что может быть потом?» …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Не демонстрируется способов организации диалога между детьми.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Рефлексия часто ограничивается повторением материала, вопросом: «Что мы сегодня узнали?» или «Что мы сегодня делали?» Нет вопросов «Что ты почувствовал?», «Что ты понял?»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302" y="0"/>
            <a:ext cx="321896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Библиографический </a:t>
            </a:r>
            <a:r>
              <a:rPr lang="ru-RU" dirty="0"/>
              <a:t>список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Список литературы </a:t>
            </a:r>
            <a:r>
              <a:rPr lang="ru-RU" dirty="0" smtClean="0"/>
              <a:t>  должен </a:t>
            </a:r>
            <a:r>
              <a:rPr lang="ru-RU" dirty="0"/>
              <a:t>содержать сведения об источниках, </a:t>
            </a:r>
            <a:r>
              <a:rPr lang="ru-RU" dirty="0" smtClean="0"/>
              <a:t>использованных при </a:t>
            </a:r>
            <a:r>
              <a:rPr lang="ru-RU" dirty="0"/>
              <a:t>написании методического продукта. </a:t>
            </a:r>
          </a:p>
          <a:p>
            <a:r>
              <a:rPr lang="ru-RU" dirty="0" smtClean="0"/>
              <a:t>Список </a:t>
            </a:r>
            <a:r>
              <a:rPr lang="ru-RU" dirty="0"/>
              <a:t>можно озаглавить одним из </a:t>
            </a:r>
            <a:r>
              <a:rPr lang="ru-RU" dirty="0" smtClean="0"/>
              <a:t>следующих вариантов</a:t>
            </a:r>
            <a:r>
              <a:rPr lang="ru-RU" dirty="0"/>
              <a:t>: «Литература», «Список </a:t>
            </a:r>
            <a:r>
              <a:rPr lang="ru-RU" dirty="0" smtClean="0"/>
              <a:t>использованной литературы</a:t>
            </a:r>
            <a:r>
              <a:rPr lang="ru-RU" dirty="0"/>
              <a:t>», «Список использованных </a:t>
            </a:r>
            <a:r>
              <a:rPr lang="ru-RU" dirty="0" smtClean="0"/>
              <a:t>источников».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24" y="103381"/>
            <a:ext cx="8477026" cy="6349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60" y="817582"/>
            <a:ext cx="9072156" cy="47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9779" cy="69467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241741" y="6153374"/>
            <a:ext cx="591671" cy="623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6668" y="3937299"/>
            <a:ext cx="6788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Собирайте все свои работы в одну папку «Обобщение моего опыта». Возможно, она вам пригодится не завтра, но ОБЯЗАТЕЛЬНО пригодится.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Время работает на вас!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Титульный </a:t>
            </a:r>
            <a:r>
              <a:rPr lang="ru-RU" dirty="0" smtClean="0"/>
              <a:t>лист индивидуальной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045336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 колонтитуле: Полное </a:t>
            </a:r>
            <a:r>
              <a:rPr lang="ru-RU" dirty="0"/>
              <a:t>название организации, информация о </a:t>
            </a:r>
            <a:r>
              <a:rPr lang="ru-RU" dirty="0" smtClean="0"/>
              <a:t>её ведомственной </a:t>
            </a:r>
            <a:r>
              <a:rPr lang="ru-RU" dirty="0"/>
              <a:t>принадлежности (в порядке </a:t>
            </a:r>
            <a:r>
              <a:rPr lang="ru-RU" dirty="0" smtClean="0"/>
              <a:t>нисходящей подчинённости);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заглавие (название);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указание </a:t>
            </a:r>
            <a:r>
              <a:rPr lang="ru-RU" dirty="0"/>
              <a:t>на вид методической продукции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фамилию </a:t>
            </a:r>
            <a:r>
              <a:rPr lang="ru-RU" dirty="0" smtClean="0"/>
              <a:t>и инициалы </a:t>
            </a:r>
            <a:r>
              <a:rPr lang="ru-RU" dirty="0"/>
              <a:t>автора (авторов)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место издания (название </a:t>
            </a:r>
            <a:r>
              <a:rPr lang="ru-RU" dirty="0" smtClean="0"/>
              <a:t>населённого </a:t>
            </a:r>
            <a:r>
              <a:rPr lang="ru-RU" dirty="0"/>
              <a:t>пункта);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год </a:t>
            </a:r>
            <a:r>
              <a:rPr lang="ru-RU" dirty="0"/>
              <a:t>издания.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116" y="1148613"/>
            <a:ext cx="4032325" cy="5683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848" y="1647614"/>
            <a:ext cx="3648075" cy="441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602" y="1616287"/>
            <a:ext cx="7867650" cy="45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364" y="18475"/>
            <a:ext cx="3218967" cy="6340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0278" y="2126926"/>
            <a:ext cx="2840982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Оборотная сторона титульного листа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48" y="1737360"/>
            <a:ext cx="3085319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07" y="1737360"/>
            <a:ext cx="6217920" cy="466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62" y="744636"/>
            <a:ext cx="8477250" cy="5762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394" y="110597"/>
            <a:ext cx="3218967" cy="634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05" y="2876619"/>
            <a:ext cx="5876190" cy="110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49" y="1943022"/>
            <a:ext cx="7961905" cy="22666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87" y="4313356"/>
            <a:ext cx="525714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2"/>
          <a:stretch/>
        </p:blipFill>
        <p:spPr>
          <a:xfrm>
            <a:off x="5506319" y="3493200"/>
            <a:ext cx="5370626" cy="1856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527124" y="3062077"/>
            <a:ext cx="4604273" cy="2452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Чтобы аннотация получилась грамотной, она должна отвечать </a:t>
            </a:r>
          </a:p>
          <a:p>
            <a:pPr algn="ctr"/>
            <a:r>
              <a:rPr lang="ru-RU" b="1" dirty="0" smtClean="0"/>
              <a:t>на 3 вопроса: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9176" r="1388" b="32259"/>
          <a:stretch/>
        </p:blipFill>
        <p:spPr>
          <a:xfrm>
            <a:off x="4249272" y="139849"/>
            <a:ext cx="7347472" cy="27754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231" y="90934"/>
            <a:ext cx="7225553" cy="54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 страница работы в сборник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55" y="1835506"/>
            <a:ext cx="3443744" cy="4877266"/>
          </a:xfrm>
        </p:spPr>
      </p:pic>
      <p:sp>
        <p:nvSpPr>
          <p:cNvPr id="6" name="TextBox 5"/>
          <p:cNvSpPr txBox="1"/>
          <p:nvPr/>
        </p:nvSpPr>
        <p:spPr>
          <a:xfrm>
            <a:off x="758414" y="2969111"/>
            <a:ext cx="5368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Название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Автор работы - ФИО полностью (с указанием должности и места работы)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Пояснительная записка/введение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Поля обычные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Текст выровнен по ширине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333" y="188457"/>
            <a:ext cx="3218967" cy="634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795" y="1835506"/>
            <a:ext cx="5553075" cy="433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75" y="4893191"/>
            <a:ext cx="2609524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Будьте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внимательны: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/>
              <a:t>пояснительная </a:t>
            </a:r>
            <a:r>
              <a:rPr lang="ru-RU" b="1" dirty="0"/>
              <a:t>записка к </a:t>
            </a:r>
            <a:r>
              <a:rPr lang="ru-RU" b="1" dirty="0" smtClean="0"/>
              <a:t>работе – не то </a:t>
            </a:r>
            <a:r>
              <a:rPr lang="ru-RU" b="1" dirty="0"/>
              <a:t>же, что аннотация</a:t>
            </a:r>
            <a:r>
              <a:rPr lang="ru-RU" b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b="1" dirty="0" smtClean="0"/>
              <a:t>Полезна для </a:t>
            </a:r>
            <a:r>
              <a:rPr lang="ru-RU" b="1" dirty="0"/>
              <a:t>заинтересованных пользователей при принятии </a:t>
            </a:r>
            <a:r>
              <a:rPr lang="ru-RU" b="1" dirty="0" smtClean="0"/>
              <a:t>решения (о 1 месте        в конкурсе).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 Разделы </a:t>
            </a:r>
            <a:r>
              <a:rPr lang="ru-RU" b="1" dirty="0"/>
              <a:t>должны предоставлять исчерпывающие сведения по целевым вопросам. Допускается использование таблиц, схем, </a:t>
            </a:r>
            <a:r>
              <a:rPr lang="ru-RU" b="1" dirty="0" smtClean="0"/>
              <a:t>чертежей.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636" y="0"/>
            <a:ext cx="3218967" cy="634039"/>
          </a:xfrm>
          <a:prstGeom prst="rect">
            <a:avLst/>
          </a:prstGeom>
        </p:spPr>
      </p:pic>
      <p:sp>
        <p:nvSpPr>
          <p:cNvPr id="3" name="Улыбающееся лицо 2"/>
          <p:cNvSpPr/>
          <p:nvPr/>
        </p:nvSpPr>
        <p:spPr>
          <a:xfrm>
            <a:off x="10404436" y="2764715"/>
            <a:ext cx="398033" cy="3980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Формулировка </a:t>
            </a:r>
            <a:r>
              <a:rPr lang="ru-RU" b="1" dirty="0"/>
              <a:t>цели</a:t>
            </a:r>
            <a:r>
              <a:rPr lang="ru-RU" dirty="0"/>
              <a:t> и </a:t>
            </a:r>
            <a:r>
              <a:rPr lang="ru-RU" b="1" dirty="0" smtClean="0"/>
              <a:t>задач</a:t>
            </a:r>
            <a:r>
              <a:rPr lang="ru-RU" dirty="0" smtClean="0"/>
              <a:t> в системе работы педагога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58897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044" y="5718617"/>
            <a:ext cx="3218967" cy="634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11" y="351452"/>
            <a:ext cx="7104762" cy="6514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68" y="1295522"/>
            <a:ext cx="6523809" cy="3866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0130" y="2131803"/>
            <a:ext cx="84105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 работы в соответствии с требованиями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75" y="2443341"/>
            <a:ext cx="6723809" cy="282857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848" y="0"/>
            <a:ext cx="3218967" cy="63403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121562" y="4195482"/>
            <a:ext cx="2000923" cy="107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62748" y="4389120"/>
            <a:ext cx="6002767" cy="107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62748" y="4550485"/>
            <a:ext cx="59597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195482" y="5077609"/>
            <a:ext cx="4927003" cy="21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162748" y="5303520"/>
            <a:ext cx="5260490" cy="1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Содержательная </a:t>
            </a:r>
            <a:br>
              <a:rPr lang="ru-RU" dirty="0"/>
            </a:br>
            <a:r>
              <a:rPr lang="ru-RU" dirty="0"/>
              <a:t>часть конспекта ООД/НОД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Необходимо      в      конспектах     занятий     продумать,	обозначить предварительную работу по определенной теме, то есть, обозначить степень  связи изучаемого материала с предыдущим и последующим, соотношение нового и пройденного материала. Без предыдущей работы невозможно добиться высоких результатов </a:t>
            </a:r>
            <a:r>
              <a:rPr lang="ru-RU" dirty="0" smtClean="0"/>
              <a:t>и качества </a:t>
            </a:r>
            <a:r>
              <a:rPr lang="ru-RU" dirty="0"/>
              <a:t>образовательной </a:t>
            </a:r>
            <a:r>
              <a:rPr lang="ru-RU" dirty="0" smtClean="0"/>
              <a:t>работы в настоящем. </a:t>
            </a:r>
          </a:p>
          <a:p>
            <a:r>
              <a:rPr lang="ru-RU" dirty="0" smtClean="0"/>
              <a:t>Обычно это отражается в Пояснительной записке или Введении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26" y="0"/>
            <a:ext cx="321896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1670</TotalTime>
  <Words>374</Words>
  <Application>Microsoft Office PowerPoint</Application>
  <PresentationFormat>Произвольный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Презентация PowerPoint</vt:lpstr>
      <vt:lpstr>Титульный лист индивидуальной работы </vt:lpstr>
      <vt:lpstr>Оборотная сторона титульного листа</vt:lpstr>
      <vt:lpstr>Аннотация</vt:lpstr>
      <vt:lpstr>Первая  страница работы в сборник</vt:lpstr>
      <vt:lpstr>Пояснительная записка</vt:lpstr>
      <vt:lpstr>Формулировка цели и задач в системе работы педагога</vt:lpstr>
      <vt:lpstr>Текст работы в соответствии с требованиями</vt:lpstr>
      <vt:lpstr>Содержательная  часть конспекта ООД/НОД</vt:lpstr>
      <vt:lpstr>Содержательная  часть конспекта ООД/НОД</vt:lpstr>
      <vt:lpstr>Библиографический список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Владимировна</dc:creator>
  <cp:lastModifiedBy>PC</cp:lastModifiedBy>
  <cp:revision>46</cp:revision>
  <dcterms:created xsi:type="dcterms:W3CDTF">2020-11-30T05:19:16Z</dcterms:created>
  <dcterms:modified xsi:type="dcterms:W3CDTF">2022-02-09T06:40:13Z</dcterms:modified>
</cp:coreProperties>
</file>