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  <p:sldMasterId id="2147483701" r:id="rId4"/>
  </p:sldMasterIdLst>
  <p:sldIdLst>
    <p:sldId id="256" r:id="rId5"/>
    <p:sldId id="263" r:id="rId6"/>
    <p:sldId id="259" r:id="rId7"/>
    <p:sldId id="261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9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Задача</a:t>
            </a:r>
            <a:r>
              <a:rPr lang="en-US" sz="3600" b="1" dirty="0" smtClean="0">
                <a:solidFill>
                  <a:prstClr val="black"/>
                </a:solidFill>
              </a:rPr>
              <a:t>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Результаты решения задачи</a:t>
            </a:r>
            <a:r>
              <a:rPr lang="en-US" sz="3600" b="1" dirty="0" smtClean="0">
                <a:solidFill>
                  <a:prstClr val="black"/>
                </a:solidFill>
              </a:rPr>
              <a:t>: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3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65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4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BF1AD02-4937-475A-A95A-A58946F5A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3335" y="8"/>
            <a:ext cx="4558668" cy="5471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ysClr val="windowText" lastClr="000000"/>
                </a:solidFill>
              </a:defRPr>
            </a:lvl1pPr>
          </a:lstStyle>
          <a:p>
            <a:pPr marL="107991" lvl="0" indent="-107991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6E99C-E850-4B71-BE01-59C1D4FD2CC1}"/>
              </a:ext>
            </a:extLst>
          </p:cNvPr>
          <p:cNvSpPr/>
          <p:nvPr userDrawn="1"/>
        </p:nvSpPr>
        <p:spPr>
          <a:xfrm rot="5400000">
            <a:off x="2" y="6395841"/>
            <a:ext cx="462163" cy="462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3761-35A0-4469-8304-7C5F0B4D3F27}"/>
              </a:ext>
            </a:extLst>
          </p:cNvPr>
          <p:cNvSpPr/>
          <p:nvPr userDrawn="1"/>
        </p:nvSpPr>
        <p:spPr>
          <a:xfrm rot="5400000">
            <a:off x="3816669" y="2579178"/>
            <a:ext cx="462163" cy="7171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976336-608D-45E1-86B0-AF885E9CA4A4}"/>
              </a:ext>
            </a:extLst>
          </p:cNvPr>
          <p:cNvSpPr/>
          <p:nvPr userDrawn="1"/>
        </p:nvSpPr>
        <p:spPr>
          <a:xfrm rot="5400000">
            <a:off x="9681588" y="3423263"/>
            <a:ext cx="462163" cy="4558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6" name="Graphic 22">
            <a:extLst>
              <a:ext uri="{FF2B5EF4-FFF2-40B4-BE49-F238E27FC236}">
                <a16:creationId xmlns:a16="http://schemas.microsoft.com/office/drawing/2014/main" id="{6C53C888-00F4-4CF1-9FD6-7EC9AF7D4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2237" y="481639"/>
            <a:ext cx="1819179" cy="21329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DF7D401-54FC-4E78-AB90-274C78B1A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354" y="1493235"/>
            <a:ext cx="6289180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086CC00-326B-43AC-A4C1-6202C8F4C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354" y="3122149"/>
            <a:ext cx="6289180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39" name="Graphic 21">
            <a:extLst>
              <a:ext uri="{FF2B5EF4-FFF2-40B4-BE49-F238E27FC236}">
                <a16:creationId xmlns:a16="http://schemas.microsoft.com/office/drawing/2014/main" id="{662FF62E-8AE5-4321-8728-3984AE9DA7A6}"/>
              </a:ext>
            </a:extLst>
          </p:cNvPr>
          <p:cNvGrpSpPr/>
          <p:nvPr userDrawn="1"/>
        </p:nvGrpSpPr>
        <p:grpSpPr>
          <a:xfrm>
            <a:off x="446361" y="3779361"/>
            <a:ext cx="243416" cy="208986"/>
            <a:chOff x="433348" y="3779361"/>
            <a:chExt cx="182562" cy="2089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545C7120-B672-4573-900A-BB6F62E0EA7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6952D66-C27B-4A3D-AD2C-A750256A2D6E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:a16="http://schemas.microsoft.com/office/drawing/2014/main" id="{F5F239BF-F2BD-4198-887D-1B65039EE3AF}"/>
              </a:ext>
            </a:extLst>
          </p:cNvPr>
          <p:cNvGrpSpPr/>
          <p:nvPr userDrawn="1"/>
        </p:nvGrpSpPr>
        <p:grpSpPr>
          <a:xfrm>
            <a:off x="416681" y="4113888"/>
            <a:ext cx="302776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9992145-E632-4B4C-942C-7D8920B7251C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26D2D7E5-059D-4306-8E81-4A7CCA06B97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C3E358C-EC85-473B-A764-ACF90E6BDE0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D5532E7-85D6-445E-9A36-935263D859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D15E5EFE-267C-40CF-BF4A-33BCEF251EEA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5CE024D5-F377-4164-BDC5-F4F14CDB9AA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519A33A-24C2-4F8B-BCE8-FF7FBC73DA88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D2E0606-1E0F-4590-8169-507A850A0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573" y="3668414"/>
            <a:ext cx="1782993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E459CFA-5ECA-44EC-83DC-0E56E467D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573" y="4012350"/>
            <a:ext cx="1782993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1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11D9AC-D4CB-4F06-95E2-EF5628545F55}"/>
              </a:ext>
            </a:extLst>
          </p:cNvPr>
          <p:cNvSpPr/>
          <p:nvPr userDrawn="1"/>
        </p:nvSpPr>
        <p:spPr>
          <a:xfrm>
            <a:off x="11831637" y="6312979"/>
            <a:ext cx="360363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F293-4728-425D-9BAA-76E426B790BB}"/>
              </a:ext>
            </a:extLst>
          </p:cNvPr>
          <p:cNvSpPr/>
          <p:nvPr userDrawn="1"/>
        </p:nvSpPr>
        <p:spPr>
          <a:xfrm>
            <a:off x="9639305" y="6673334"/>
            <a:ext cx="2192337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2841C2-FE17-447B-8022-B906B8A16F38}"/>
              </a:ext>
            </a:extLst>
          </p:cNvPr>
          <p:cNvSpPr/>
          <p:nvPr userDrawn="1"/>
        </p:nvSpPr>
        <p:spPr>
          <a:xfrm rot="5400000">
            <a:off x="-349761" y="349765"/>
            <a:ext cx="756000" cy="5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037E0-1805-4ADB-AE80-4A72F5EF5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80" y="6423496"/>
            <a:ext cx="10852785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677D-E0FF-471E-AE99-65B26B8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0951" y="6461969"/>
            <a:ext cx="333376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604F5-CDEE-4E2F-BD54-57A25EB3470E}"/>
              </a:ext>
            </a:extLst>
          </p:cNvPr>
          <p:cNvCxnSpPr>
            <a:cxnSpLocks/>
          </p:cNvCxnSpPr>
          <p:nvPr userDrawn="1"/>
        </p:nvCxnSpPr>
        <p:spPr>
          <a:xfrm>
            <a:off x="447676" y="906729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9784E4-B1DD-420A-9A97-5462F8E97D9F}"/>
              </a:ext>
            </a:extLst>
          </p:cNvPr>
          <p:cNvCxnSpPr>
            <a:cxnSpLocks/>
          </p:cNvCxnSpPr>
          <p:nvPr userDrawn="1"/>
        </p:nvCxnSpPr>
        <p:spPr>
          <a:xfrm>
            <a:off x="447676" y="6305776"/>
            <a:ext cx="11287125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FF230F7-E217-4F6D-B0FD-86010F70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6" y="188119"/>
            <a:ext cx="9763125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6954D08-987F-412B-9CAF-B521205C6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909" y="1089850"/>
            <a:ext cx="11282892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897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6972613" cy="357187"/>
          </a:xfrm>
        </p:spPr>
        <p:txBody>
          <a:bodyPr/>
          <a:lstStyle/>
          <a:p>
            <a:r>
              <a:rPr lang="ru-RU" dirty="0" smtClean="0"/>
              <a:t>МАДОУ Детский сад № 5 «Планета детства» г. Гурьевск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Лепёшкина Светлана Викторовна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«Создание системы ранней социализации личности в условиях ДОО через художественно-эстетическое развитие детей»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Выявление эффективных средств и создание оптимальных условий для ранней социализации дошкольников посредством художественно – эстетического развития детей в дошкольной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1.	Создавать базу учебно-методического и научно-методического обеспечения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•	Было запланировано </a:t>
            </a:r>
            <a:r>
              <a:rPr lang="ru-RU" b="1" dirty="0"/>
              <a:t>создание картотеки </a:t>
            </a:r>
            <a:r>
              <a:rPr lang="ru-RU" dirty="0"/>
              <a:t>«Опыт педагогов-практиков России в   направлении интеграции образовательных областей в непосредственной образовательной деятельности». – </a:t>
            </a:r>
            <a:r>
              <a:rPr lang="ru-RU" b="1" dirty="0"/>
              <a:t>электронный вариант картотеки создан</a:t>
            </a:r>
          </a:p>
          <a:p>
            <a:r>
              <a:rPr lang="ru-RU" dirty="0" smtClean="0"/>
              <a:t>•</a:t>
            </a:r>
            <a:r>
              <a:rPr lang="ru-RU" dirty="0"/>
              <a:t>	Был проведён анализ цели воспитательной деятельности педагогов (воспитателей и специалистов) с учётом цели инновационного проекта, конкретных задач для их достижения </a:t>
            </a:r>
            <a:r>
              <a:rPr lang="ru-RU" b="1" dirty="0"/>
              <a:t>– все педагоги удерживают цель инновационного проекта</a:t>
            </a:r>
            <a:r>
              <a:rPr lang="ru-RU" dirty="0"/>
              <a:t>, о чём составлена </a:t>
            </a:r>
            <a:r>
              <a:rPr lang="ru-RU" b="1" dirty="0"/>
              <a:t>аналитическая справка </a:t>
            </a:r>
            <a:r>
              <a:rPr lang="ru-RU" dirty="0"/>
              <a:t>заместителем заведующего Троеглазовой О.В.</a:t>
            </a:r>
          </a:p>
          <a:p>
            <a:r>
              <a:rPr lang="ru-RU" dirty="0"/>
              <a:t>•	Запланировано уточнение ведущих принципов и направлений совместной деятельности педагога и воспитанников. Внутренний семинар «На чём стоим?» не проведён по причине отсутствия времени подготовки к нему из-за наложения нескольких мероприятий муниципального и регионального уровней, не запланированных в годовом плане.</a:t>
            </a:r>
          </a:p>
          <a:p>
            <a:r>
              <a:rPr lang="ru-RU" dirty="0"/>
              <a:t>•	 Описание способов апробации и результатов внедрения в педагогическую практику </a:t>
            </a:r>
            <a:r>
              <a:rPr lang="ru-RU" dirty="0" smtClean="0"/>
              <a:t>методик</a:t>
            </a:r>
            <a:r>
              <a:rPr lang="ru-RU" dirty="0"/>
              <a:t>, технологий, способствующих формированию социализации дошкольников средствами художественно-эстетического воспитания в условиях НОД в возрастной группе</a:t>
            </a:r>
            <a:r>
              <a:rPr lang="ru-RU" dirty="0" smtClean="0"/>
              <a:t>. </a:t>
            </a:r>
            <a:r>
              <a:rPr lang="ru-RU" b="1" dirty="0"/>
              <a:t>Сборник «Позитивная социализация дошкольников </a:t>
            </a:r>
            <a:r>
              <a:rPr lang="ru-RU" b="1" dirty="0" smtClean="0"/>
              <a:t>средствами </a:t>
            </a:r>
            <a:r>
              <a:rPr lang="ru-RU" b="1" dirty="0"/>
              <a:t>художественно-эстетического развития</a:t>
            </a:r>
            <a:r>
              <a:rPr lang="ru-RU" b="1" dirty="0" smtClean="0"/>
              <a:t>» подготовлен к печати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Провести цикл семинаров-практикумов по введению в дополнительные образовательные и рабочие программы способов, методов, технологий, способствующих формированию социализации дошкольников средствами художественно-эстетического воспитания в условиях НОД в возрастной </a:t>
            </a:r>
            <a:r>
              <a:rPr lang="ru-RU" dirty="0" smtClean="0"/>
              <a:t>группе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дистанционном режиме проводились семинары, собирался и </a:t>
            </a:r>
            <a:r>
              <a:rPr lang="ru-RU" dirty="0"/>
              <a:t>обсуждался материал по введению в дополнительные образовательные и рабочие программы способов, методов, технологий, способствующих формированию социализации дошкольников средствами художественно-эстетического воспитания в условиях НОД в возрастной </a:t>
            </a:r>
            <a:r>
              <a:rPr lang="ru-RU" dirty="0" smtClean="0"/>
              <a:t>группе. </a:t>
            </a:r>
          </a:p>
          <a:p>
            <a:r>
              <a:rPr lang="ru-RU" dirty="0" smtClean="0"/>
              <a:t>Началась работа по созданию Методических рекомендаций.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Организовать взаимодействие с социумом по вопросам реализации инновационного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Изучили </a:t>
            </a:r>
            <a:r>
              <a:rPr lang="ru-RU" dirty="0"/>
              <a:t>имеющийся </a:t>
            </a:r>
            <a:r>
              <a:rPr lang="ru-RU" dirty="0" smtClean="0"/>
              <a:t>опыт организации взаимодействия с социумом, адаптировали механизмы </a:t>
            </a:r>
            <a:r>
              <a:rPr lang="ru-RU" dirty="0"/>
              <a:t>управления системой взаимодействия с социальными </a:t>
            </a:r>
            <a:r>
              <a:rPr lang="ru-RU" dirty="0" smtClean="0"/>
              <a:t>партнерами.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Нашли партнёров (Детская библиотека ГЦБС)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Заключили договор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Составили план работы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Началось сотрудничество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Организовать информационную открытость деятельности ДОУ с высоким уровнем осознания значимости и актуальности направления инновационной работы.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Провели областной семинар при содействии сотрудников Лаборатории научно-методического сопровождения инновационной и экспериментальной деятельности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Подготовили к печати сборник конспектов НОД, формирующей социально-коммуникативные умения.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Дистанционно принимали участие в РМО, других методических событиях с представлением опыта инновационной работы.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Запланированные Дни открытых дверей для педагогов Гурьевского муниципального округа не провели в связи с эпидемиологической ситуацией.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40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Организовать </a:t>
            </a:r>
            <a:r>
              <a:rPr lang="ru-RU" dirty="0"/>
              <a:t>систему мониторинга для выявления эффективности деятельности по реализации проекта.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Разработан </a:t>
            </a:r>
            <a:r>
              <a:rPr lang="ru-RU" dirty="0"/>
              <a:t>пакет диагностических материалов для </a:t>
            </a:r>
            <a:r>
              <a:rPr lang="ru-RU" dirty="0" smtClean="0"/>
              <a:t>выявления </a:t>
            </a:r>
            <a:r>
              <a:rPr lang="ru-RU" dirty="0"/>
              <a:t>сформированности уровня социализации для каждого возраста </a:t>
            </a:r>
            <a:r>
              <a:rPr lang="ru-RU" dirty="0" smtClean="0"/>
              <a:t>воспитанников.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Проведён </a:t>
            </a:r>
            <a:r>
              <a:rPr lang="ru-RU" dirty="0"/>
              <a:t>мониторинг сформированности социально-коммуникативных компетенций воспитанников на </a:t>
            </a:r>
            <a:r>
              <a:rPr lang="ru-RU" dirty="0" smtClean="0"/>
              <a:t>начало, середину </a:t>
            </a:r>
            <a:r>
              <a:rPr lang="ru-RU" dirty="0"/>
              <a:t>и конец 2020-2021 уч. </a:t>
            </a:r>
            <a:r>
              <a:rPr lang="ru-RU" dirty="0" smtClean="0"/>
              <a:t>года. Отмечен позитивный рост компетенций у детей старшей и подготовительной к школе групп.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5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Организационно-внедренческий/2020-2022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Выяснить, что же у нас получилось.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Участники проекта поняли необходимость анализа своей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66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Организационно-внедренческий/2020-2022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82587" y="4596938"/>
            <a:ext cx="10054753" cy="2103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СИСТЕМЫ работы требует более продолжительного времени, чем 3 года.  Просим оставить нам утверждённый срок.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3" y="2659324"/>
            <a:ext cx="6715125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912883"/>
            <a:ext cx="892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утверждении нашего проекта никто не рекомендовал нам изменить сроки. План работы был составлен в соответствии утверждённым проектом.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357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Сине - красный</vt:lpstr>
      <vt:lpstr>Сине - красный (светлый)</vt:lpstr>
      <vt:lpstr>Красно - Синий (Светлый)</vt:lpstr>
      <vt:lpstr>1_Сине - красный (светлый)</vt:lpstr>
      <vt:lpstr>Презентация PowerPoint</vt:lpstr>
      <vt:lpstr>Организационно-внедренческий/2020-2022</vt:lpstr>
      <vt:lpstr>Организационно-внедренческий/2020-2022</vt:lpstr>
      <vt:lpstr>Организационно-внедренческий/2020-2022</vt:lpstr>
      <vt:lpstr>Организационно-внедренческий/2020-2022</vt:lpstr>
      <vt:lpstr>Организационно-внедренческий/2020-2022</vt:lpstr>
      <vt:lpstr>Организационно-внедренческий/2020-2022</vt:lpstr>
      <vt:lpstr>Организационно-внедренческий/2020-2022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Ольга Владимировна</cp:lastModifiedBy>
  <cp:revision>44</cp:revision>
  <dcterms:created xsi:type="dcterms:W3CDTF">2020-11-16T02:28:04Z</dcterms:created>
  <dcterms:modified xsi:type="dcterms:W3CDTF">2022-02-03T09:42:30Z</dcterms:modified>
</cp:coreProperties>
</file>